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4D586-E864-40D3-B2A3-D4419D6D337F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FC2F8-560B-448E-927F-BB71D15EE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E908A2-B7C1-434C-BE8C-C44443106370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789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52AAD5-7674-4940-AFF2-762B4E8121A7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40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2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8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6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5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4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0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9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F740E-6048-43D0-9DF2-458DC3E04E6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DE1F2-2B2F-44E8-8C06-11732D62F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211" y="1569660"/>
            <a:ext cx="9705703" cy="5525589"/>
          </a:xfrm>
        </p:spPr>
        <p:txBody>
          <a:bodyPr>
            <a:normAutofit fontScale="92500" lnSpcReduction="10000"/>
          </a:bodyPr>
          <a:lstStyle/>
          <a:p>
            <a:r>
              <a:rPr lang="vi-VN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Âm </a:t>
            </a:r>
            <a:r>
              <a:rPr lang="vi-VN" sz="4800" b="1" i="1" u="sng" kern="1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nhạc thường </a:t>
            </a:r>
            <a:r>
              <a:rPr lang="vi-VN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thức: </a:t>
            </a:r>
            <a:endParaRPr lang="en-US" sz="4800" b="1" i="1" u="sng" kern="10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4800" b="1" i="1" u="sng" kern="1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-</a:t>
            </a:r>
            <a:r>
              <a:rPr lang="vi-VN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Nhạc </a:t>
            </a:r>
            <a:r>
              <a:rPr lang="vi-VN" sz="4800" b="1" i="1" u="sng" kern="1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sĩ Trần Hoàn </a:t>
            </a:r>
            <a:endParaRPr lang="en-US" sz="4800" b="1" i="1" u="sng" kern="10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-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Nhạc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sĩ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vi-VN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Hoàng Vâ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n</a:t>
            </a:r>
          </a:p>
          <a:p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-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Nhạc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sĩ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vi-VN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Phan </a:t>
            </a:r>
            <a:r>
              <a:rPr lang="vi-VN" sz="4800" b="1" i="1" u="sng" kern="1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Huỳnh </a:t>
            </a:r>
            <a:r>
              <a:rPr lang="vi-VN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Điểu</a:t>
            </a:r>
            <a:endParaRPr lang="en-US" sz="4800" b="1" i="1" u="sng" kern="10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Nhạc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lí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-</a:t>
            </a:r>
            <a:r>
              <a:rPr lang="en-US" sz="4800" b="1" i="1" u="sng" kern="10" dirty="0" err="1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G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iọng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song song, La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thứ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hòa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thanh</a:t>
            </a:r>
            <a:endParaRPr lang="en-US" sz="4800" b="1" i="1" u="sng" kern="10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-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Dấu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thăng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dấu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giáng</a:t>
            </a:r>
            <a:endParaRPr lang="en-US" sz="4800" b="1" i="1" u="sng" kern="10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-</a:t>
            </a:r>
            <a:r>
              <a:rPr lang="en-US" sz="4800" b="1" i="1" u="sng" kern="10" dirty="0" err="1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G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iọng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cùng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4800" b="1" i="1" u="sng" kern="1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tên</a:t>
            </a:r>
            <a:r>
              <a:rPr lang="en-US" sz="4800" b="1" i="1" u="sng" kern="1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en-US" sz="4800" b="1" i="1" u="sng" kern="1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11679" y="0"/>
            <a:ext cx="7785463" cy="156966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TIẾT</a:t>
            </a:r>
            <a:r>
              <a:rPr lang="en-US" sz="9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15:</a:t>
            </a:r>
          </a:p>
        </p:txBody>
      </p:sp>
    </p:spTree>
    <p:extLst>
      <p:ext uri="{BB962C8B-B14F-4D97-AF65-F5344CB8AC3E}">
        <p14:creationId xmlns:p14="http://schemas.microsoft.com/office/powerpoint/2010/main" val="206993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"/>
            <a:ext cx="9144000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1450" indent="-171450" algn="ctr">
              <a:buFontTx/>
              <a:buChar char="-"/>
              <a:defRPr/>
            </a:pP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  <a:defRPr/>
            </a:pP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Tx/>
              <a:buChar char="-"/>
              <a:defRPr/>
            </a:pP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Huỳnh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Điểu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defRPr/>
            </a:pP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: “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nho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” , “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Hò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Kơ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nia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7175" y="4254501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 A : Nhạc sĩ Trần Hoàn và bài hát “Một mùa xuân nho nhỏ”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17650" y="476091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 B : Nhạc sĩ Hoàng Vân và bài hát “Hò kéo pháo”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17650" y="5257801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 C : Nhạc sĩ Phan Huỳnh Điểu và bài hát “Bóng cây Kơ nia”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0" y="3160714"/>
            <a:ext cx="91376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Học sinh đại diện nhóm lên báo cáo phần chuẩn bị bài tìm hiểu về các nhạc sĩ :</a:t>
            </a:r>
          </a:p>
        </p:txBody>
      </p:sp>
    </p:spTree>
    <p:extLst>
      <p:ext uri="{BB962C8B-B14F-4D97-AF65-F5344CB8AC3E}">
        <p14:creationId xmlns:p14="http://schemas.microsoft.com/office/powerpoint/2010/main" val="340510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5410200" y="76200"/>
            <a:ext cx="5410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>
                <a:latin typeface="Arial" panose="020B0604020202020204" pitchFamily="34" charset="0"/>
              </a:rPr>
              <a:t>-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Giọng song song</a:t>
            </a:r>
            <a:r>
              <a:rPr lang="en-US" altLang="en-US">
                <a:latin typeface="Arial" panose="020B0604020202020204" pitchFamily="34" charset="0"/>
              </a:rPr>
              <a:t> : là một giọng trưởng và một giọng thứ có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hóa biểu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giống nhau </a:t>
            </a:r>
            <a:r>
              <a:rPr lang="en-US" altLang="en-US">
                <a:latin typeface="Arial" panose="020B0604020202020204" pitchFamily="34" charset="0"/>
              </a:rPr>
              <a:t>nhưng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âm chủ</a:t>
            </a:r>
            <a:endParaRPr lang="en-US" altLang="en-US">
              <a:latin typeface="Arial" panose="020B0604020202020204" pitchFamily="34" charset="0"/>
            </a:endParaRPr>
          </a:p>
          <a:p>
            <a:pPr algn="l"/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khác nhau.</a:t>
            </a:r>
          </a:p>
        </p:txBody>
      </p:sp>
      <p:pic>
        <p:nvPicPr>
          <p:cNvPr id="1116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564" y="914400"/>
            <a:ext cx="540543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4" name="Line 14"/>
          <p:cNvSpPr>
            <a:spLocks noChangeShapeType="1"/>
          </p:cNvSpPr>
          <p:nvPr/>
        </p:nvSpPr>
        <p:spPr bwMode="auto">
          <a:xfrm flipV="1">
            <a:off x="5453063" y="76200"/>
            <a:ext cx="0" cy="6705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5562600" y="3579814"/>
            <a:ext cx="51054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>
                <a:latin typeface="Arial" panose="020B0604020202020204" pitchFamily="34" charset="0"/>
              </a:rPr>
              <a:t>-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Giọng cùng tên</a:t>
            </a:r>
            <a:r>
              <a:rPr lang="en-US" altLang="en-US">
                <a:latin typeface="Arial" panose="020B0604020202020204" pitchFamily="34" charset="0"/>
              </a:rPr>
              <a:t> : là một giọng trưởng và một giọng thứ có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âm chủ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giống nhau</a:t>
            </a:r>
            <a:r>
              <a:rPr lang="en-US" altLang="en-US">
                <a:latin typeface="Arial" panose="020B0604020202020204" pitchFamily="34" charset="0"/>
              </a:rPr>
              <a:t> nhưng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hóa biểu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rgbClr val="0000CC"/>
                </a:solidFill>
                <a:latin typeface="Arial" panose="020B0604020202020204" pitchFamily="34" charset="0"/>
              </a:rPr>
              <a:t>khác nhau.</a:t>
            </a:r>
          </a:p>
        </p:txBody>
      </p:sp>
      <p:pic>
        <p:nvPicPr>
          <p:cNvPr id="11163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908550"/>
            <a:ext cx="48006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32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975350"/>
            <a:ext cx="4876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6172200" y="4572000"/>
            <a:ext cx="1905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 b="1">
                <a:latin typeface="Arial" panose="020B0604020202020204" pitchFamily="34" charset="0"/>
              </a:rPr>
              <a:t>L</a:t>
            </a:r>
            <a:r>
              <a:rPr lang="en-US" altLang="en-US" b="1">
                <a:latin typeface="Arial" panose="020B0604020202020204" pitchFamily="34" charset="0"/>
              </a:rPr>
              <a:t>a trưởng</a:t>
            </a:r>
          </a:p>
        </p:txBody>
      </p:sp>
      <p:sp>
        <p:nvSpPr>
          <p:cNvPr id="111634" name="Text Box 18"/>
          <p:cNvSpPr txBox="1">
            <a:spLocks noChangeArrowheads="1"/>
          </p:cNvSpPr>
          <p:nvPr/>
        </p:nvSpPr>
        <p:spPr bwMode="auto">
          <a:xfrm>
            <a:off x="6248400" y="5791200"/>
            <a:ext cx="1524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 b="1">
                <a:latin typeface="Arial" panose="020B0604020202020204" pitchFamily="34" charset="0"/>
              </a:rPr>
              <a:t>L</a:t>
            </a:r>
            <a:r>
              <a:rPr lang="en-US" altLang="en-US" b="1">
                <a:latin typeface="Arial" panose="020B0604020202020204" pitchFamily="34" charset="0"/>
              </a:rPr>
              <a:t>a thứ</a:t>
            </a:r>
          </a:p>
        </p:txBody>
      </p:sp>
      <p:sp>
        <p:nvSpPr>
          <p:cNvPr id="111635" name="Rectangle 16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114300">
            <a:pattFill prst="sphere">
              <a:fgClr>
                <a:srgbClr val="FF66FF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111650" name="Picture 34" descr="20171208153116_0BADCC75-8AB2-48EF-BCB9-0445C953AC9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7" y="1842454"/>
            <a:ext cx="3352800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46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10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0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11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3000"/>
                                        <p:tgtEl>
                                          <p:spTgt spid="11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  <p:bldP spid="111630" grpId="0"/>
      <p:bldP spid="111633" grpId="0" animBg="1"/>
      <p:bldP spid="1116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3" name="Rectangle 16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114300">
            <a:pattFill prst="sphere">
              <a:fgClr>
                <a:srgbClr val="FF66FF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1524000" y="228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-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Giọng</a:t>
            </a:r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 La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thứ</a:t>
            </a:r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hòa</a:t>
            </a:r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thanh</a:t>
            </a:r>
            <a:r>
              <a:rPr lang="en-US" altLang="en-US" dirty="0">
                <a:latin typeface="Arial" panose="020B0604020202020204" pitchFamily="34" charset="0"/>
              </a:rPr>
              <a:t> : </a:t>
            </a:r>
            <a:r>
              <a:rPr lang="en-US" altLang="en-US" dirty="0" err="1">
                <a:latin typeface="Arial" panose="020B0604020202020204" pitchFamily="34" charset="0"/>
              </a:rPr>
              <a:t>là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một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giọng</a:t>
            </a:r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thứ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có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âm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bậc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VII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dirty="0" err="1">
                <a:latin typeface="Arial" panose="020B0604020202020204" pitchFamily="34" charset="0"/>
              </a:rPr>
              <a:t>nốt</a:t>
            </a:r>
            <a:r>
              <a:rPr lang="en-US" altLang="en-US" dirty="0">
                <a:latin typeface="Arial" panose="020B0604020202020204" pitchFamily="34" charset="0"/>
              </a:rPr>
              <a:t> Son)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tăng</a:t>
            </a:r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lên</a:t>
            </a:r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nửa</a:t>
            </a:r>
            <a:r>
              <a:rPr lang="en-US" altLang="en-US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Arial" panose="020B0604020202020204" pitchFamily="34" charset="0"/>
              </a:rPr>
              <a:t>cung</a:t>
            </a:r>
            <a:r>
              <a:rPr lang="en-US" altLang="en-US" dirty="0">
                <a:latin typeface="Arial" panose="020B0604020202020204" pitchFamily="34" charset="0"/>
              </a:rPr>
              <a:t> so </a:t>
            </a:r>
            <a:r>
              <a:rPr lang="en-US" altLang="en-US" dirty="0" err="1">
                <a:latin typeface="Arial" panose="020B0604020202020204" pitchFamily="34" charset="0"/>
              </a:rPr>
              <a:t>với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giọng</a:t>
            </a:r>
            <a:r>
              <a:rPr lang="en-US" altLang="en-US" dirty="0">
                <a:latin typeface="Arial" panose="020B0604020202020204" pitchFamily="34" charset="0"/>
              </a:rPr>
              <a:t> La </a:t>
            </a:r>
            <a:r>
              <a:rPr lang="en-US" altLang="en-US" dirty="0" err="1">
                <a:latin typeface="Arial" panose="020B0604020202020204" pitchFamily="34" charset="0"/>
              </a:rPr>
              <a:t>thứ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tự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nhiên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  <a:r>
              <a:rPr lang="en-US" altLang="en-US" dirty="0"/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41520" y="806394"/>
            <a:ext cx="259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b="1" dirty="0">
                <a:latin typeface="Arial" panose="020B0604020202020204" pitchFamily="34" charset="0"/>
                <a:cs typeface="Times New Roman" panose="02020603050405020304" pitchFamily="18" charset="0"/>
              </a:rPr>
              <a:t> - </a:t>
            </a:r>
            <a:r>
              <a:rPr lang="en-US" altLang="en-US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Gi</a:t>
            </a:r>
            <a:r>
              <a:rPr lang="en-US" altLang="en-US" b="1" dirty="0" err="1">
                <a:latin typeface="Arial" panose="020B0604020202020204" pitchFamily="34" charset="0"/>
              </a:rPr>
              <a:t>ọng</a:t>
            </a:r>
            <a:r>
              <a:rPr lang="en-US" altLang="en-US" b="1" dirty="0">
                <a:latin typeface="Arial" panose="020B0604020202020204" pitchFamily="34" charset="0"/>
              </a:rPr>
              <a:t> La </a:t>
            </a:r>
            <a:r>
              <a:rPr lang="en-US" altLang="en-US" b="1" dirty="0" err="1">
                <a:latin typeface="Arial" panose="020B0604020202020204" pitchFamily="34" charset="0"/>
              </a:rPr>
              <a:t>thứ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tự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nhiên</a:t>
            </a:r>
            <a:endParaRPr lang="en-US" altLang="en-US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10344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989" y="1600200"/>
            <a:ext cx="857141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43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989" y="4532531"/>
            <a:ext cx="8699862" cy="142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44" name="Oval 20"/>
          <p:cNvSpPr>
            <a:spLocks noChangeArrowheads="1"/>
          </p:cNvSpPr>
          <p:nvPr/>
        </p:nvSpPr>
        <p:spPr bwMode="auto">
          <a:xfrm>
            <a:off x="9067800" y="1828800"/>
            <a:ext cx="533400" cy="609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7" name="Text Box 23"/>
          <p:cNvSpPr txBox="1">
            <a:spLocks noChangeArrowheads="1"/>
          </p:cNvSpPr>
          <p:nvPr/>
        </p:nvSpPr>
        <p:spPr bwMode="auto">
          <a:xfrm>
            <a:off x="9109075" y="1447800"/>
            <a:ext cx="4667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VII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4541520" y="3429000"/>
            <a:ext cx="2971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b="1" dirty="0">
                <a:latin typeface="Arial" panose="020B0604020202020204" pitchFamily="34" charset="0"/>
                <a:cs typeface="Times New Roman" panose="02020603050405020304" pitchFamily="18" charset="0"/>
              </a:rPr>
              <a:t> - </a:t>
            </a:r>
            <a:r>
              <a:rPr lang="en-US" altLang="en-US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Gi</a:t>
            </a:r>
            <a:r>
              <a:rPr lang="en-US" altLang="en-US" b="1" dirty="0" err="1">
                <a:latin typeface="Arial" panose="020B0604020202020204" pitchFamily="34" charset="0"/>
              </a:rPr>
              <a:t>ọng</a:t>
            </a:r>
            <a:r>
              <a:rPr lang="en-US" altLang="en-US" b="1" dirty="0">
                <a:latin typeface="Arial" panose="020B0604020202020204" pitchFamily="34" charset="0"/>
              </a:rPr>
              <a:t> La </a:t>
            </a:r>
            <a:r>
              <a:rPr lang="en-US" altLang="en-US" b="1" dirty="0" err="1">
                <a:latin typeface="Arial" panose="020B0604020202020204" pitchFamily="34" charset="0"/>
              </a:rPr>
              <a:t>thứ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hòa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thanh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3450" name="Text Box 26"/>
          <p:cNvSpPr txBox="1">
            <a:spLocks noChangeArrowheads="1"/>
          </p:cNvSpPr>
          <p:nvPr/>
        </p:nvSpPr>
        <p:spPr bwMode="auto">
          <a:xfrm flipH="1">
            <a:off x="9077325" y="1933576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>
                <a:latin typeface="Arial" panose="020B0604020202020204" pitchFamily="34" charset="0"/>
              </a:rPr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62362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000"/>
                                        <p:tgtEl>
                                          <p:spTgt spid="10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10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000"/>
                                        <p:tgtEl>
                                          <p:spTgt spid="10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3561 L 0.00417 0.2973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3561 L 0.00416 0.2973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4" grpId="0"/>
      <p:bldP spid="9" grpId="0"/>
      <p:bldP spid="103447" grpId="0"/>
      <p:bldP spid="103447" grpId="1"/>
      <p:bldP spid="2" grpId="0"/>
      <p:bldP spid="1034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8" name="Rectangle 16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114300">
            <a:pattFill prst="sphere">
              <a:fgClr>
                <a:srgbClr val="FF66FF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eknical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107547" name="Rectangle 27"/>
          <p:cNvSpPr>
            <a:spLocks noChangeArrowheads="1"/>
          </p:cNvSpPr>
          <p:nvPr/>
        </p:nvSpPr>
        <p:spPr bwMode="auto">
          <a:xfrm>
            <a:off x="1524000" y="347246"/>
            <a:ext cx="9042400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-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Thứ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tự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xuất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hiện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các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dấu</a:t>
            </a:r>
            <a:r>
              <a:rPr lang="en-US" altLang="en-US" dirty="0">
                <a:solidFill>
                  <a:srgbClr val="0033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thăng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trong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hóa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biểu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theo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vòng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quãng</a:t>
            </a:r>
            <a:r>
              <a:rPr lang="en-US" altLang="en-US" dirty="0">
                <a:solidFill>
                  <a:srgbClr val="0033CC"/>
                </a:solidFill>
                <a:latin typeface="Arial" panose="020B0604020202020204" pitchFamily="34" charset="0"/>
              </a:rPr>
              <a:t> 5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đi</a:t>
            </a:r>
            <a:r>
              <a:rPr lang="en-US" altLang="en-US" dirty="0">
                <a:solidFill>
                  <a:srgbClr val="0033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lên</a:t>
            </a:r>
            <a:r>
              <a:rPr lang="en-US" altLang="en-US" dirty="0">
                <a:latin typeface="Arial" panose="020B0604020202020204" pitchFamily="34" charset="0"/>
              </a:rPr>
              <a:t> :</a:t>
            </a:r>
          </a:p>
          <a:p>
            <a:pPr algn="ctr"/>
            <a:endParaRPr lang="en-US" altLang="en-US" sz="800" b="1" dirty="0">
              <a:latin typeface="Arial" panose="020B0604020202020204" pitchFamily="34" charset="0"/>
            </a:endParaRPr>
          </a:p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F</a:t>
            </a:r>
            <a:r>
              <a:rPr lang="en-US" altLang="en-US" dirty="0">
                <a:latin typeface="Arial" panose="020B0604020202020204" pitchFamily="34" charset="0"/>
              </a:rPr>
              <a:t># </a:t>
            </a:r>
            <a:r>
              <a:rPr lang="en-US" altLang="en-US" b="1" dirty="0">
                <a:latin typeface="Arial" panose="020B0604020202020204" pitchFamily="34" charset="0"/>
              </a:rPr>
              <a:t>– C</a:t>
            </a:r>
            <a:r>
              <a:rPr lang="en-US" altLang="en-US" dirty="0">
                <a:latin typeface="Arial" panose="020B0604020202020204" pitchFamily="34" charset="0"/>
              </a:rPr>
              <a:t>#</a:t>
            </a:r>
            <a:r>
              <a:rPr lang="en-US" altLang="en-US" b="1" dirty="0">
                <a:latin typeface="Arial" panose="020B0604020202020204" pitchFamily="34" charset="0"/>
              </a:rPr>
              <a:t> – G</a:t>
            </a:r>
            <a:r>
              <a:rPr lang="en-US" altLang="en-US" dirty="0">
                <a:latin typeface="Arial" panose="020B0604020202020204" pitchFamily="34" charset="0"/>
              </a:rPr>
              <a:t>#</a:t>
            </a:r>
            <a:r>
              <a:rPr lang="en-US" altLang="en-US" b="1" dirty="0">
                <a:latin typeface="Arial" panose="020B0604020202020204" pitchFamily="34" charset="0"/>
              </a:rPr>
              <a:t> – D</a:t>
            </a:r>
            <a:r>
              <a:rPr lang="en-US" altLang="en-US" dirty="0">
                <a:latin typeface="Arial" panose="020B0604020202020204" pitchFamily="34" charset="0"/>
              </a:rPr>
              <a:t>#</a:t>
            </a:r>
            <a:r>
              <a:rPr lang="en-US" altLang="en-US" b="1" dirty="0">
                <a:latin typeface="Arial" panose="020B0604020202020204" pitchFamily="34" charset="0"/>
              </a:rPr>
              <a:t> – A</a:t>
            </a:r>
            <a:r>
              <a:rPr lang="en-US" altLang="en-US" dirty="0">
                <a:latin typeface="Arial" panose="020B0604020202020204" pitchFamily="34" charset="0"/>
              </a:rPr>
              <a:t>#</a:t>
            </a:r>
            <a:r>
              <a:rPr lang="en-US" altLang="en-US" b="1" dirty="0">
                <a:latin typeface="Arial" panose="020B0604020202020204" pitchFamily="34" charset="0"/>
              </a:rPr>
              <a:t> – E</a:t>
            </a:r>
            <a:r>
              <a:rPr lang="en-US" altLang="en-US" dirty="0">
                <a:latin typeface="Arial" panose="020B0604020202020204" pitchFamily="34" charset="0"/>
              </a:rPr>
              <a:t>#</a:t>
            </a:r>
            <a:r>
              <a:rPr lang="en-US" altLang="en-US" b="1" dirty="0">
                <a:latin typeface="Arial" panose="020B0604020202020204" pitchFamily="34" charset="0"/>
              </a:rPr>
              <a:t> – B</a:t>
            </a:r>
            <a:r>
              <a:rPr lang="en-US" altLang="en-US" dirty="0">
                <a:latin typeface="Arial" panose="020B0604020202020204" pitchFamily="34" charset="0"/>
              </a:rPr>
              <a:t>#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1828800" y="1447801"/>
            <a:ext cx="8839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- </a:t>
            </a:r>
            <a:r>
              <a:rPr lang="en-US" altLang="en-US" dirty="0" err="1">
                <a:latin typeface="Arial" panose="020B0604020202020204" pitchFamily="34" charset="0"/>
              </a:rPr>
              <a:t>Thứ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tự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xuất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hiện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các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dấu</a:t>
            </a:r>
            <a:r>
              <a:rPr lang="en-US" altLang="en-US" dirty="0">
                <a:solidFill>
                  <a:srgbClr val="0033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giáng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trong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hóa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biểu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theo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vòng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quãng</a:t>
            </a:r>
            <a:r>
              <a:rPr lang="en-US" altLang="en-US" dirty="0">
                <a:solidFill>
                  <a:srgbClr val="0033CC"/>
                </a:solidFill>
                <a:latin typeface="Arial" panose="020B0604020202020204" pitchFamily="34" charset="0"/>
              </a:rPr>
              <a:t> 5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đi</a:t>
            </a:r>
            <a:r>
              <a:rPr lang="en-US" altLang="en-US" dirty="0">
                <a:solidFill>
                  <a:srgbClr val="0033CC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0033CC"/>
                </a:solidFill>
                <a:latin typeface="Arial" panose="020B0604020202020204" pitchFamily="34" charset="0"/>
              </a:rPr>
              <a:t>xuống</a:t>
            </a:r>
            <a:r>
              <a:rPr lang="en-US" altLang="en-US" dirty="0">
                <a:latin typeface="Arial" panose="020B0604020202020204" pitchFamily="34" charset="0"/>
              </a:rPr>
              <a:t> :</a:t>
            </a:r>
          </a:p>
          <a:p>
            <a:pPr algn="ctr"/>
            <a:endParaRPr lang="en-US" altLang="en-US" sz="900" b="1" dirty="0">
              <a:latin typeface="Arial" panose="020B0604020202020204" pitchFamily="34" charset="0"/>
            </a:endParaRPr>
          </a:p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B</a:t>
            </a:r>
            <a:r>
              <a:rPr lang="en-US" altLang="en-US" dirty="0">
                <a:latin typeface="Arial" panose="020B0604020202020204" pitchFamily="34" charset="0"/>
              </a:rPr>
              <a:t>b</a:t>
            </a:r>
            <a:r>
              <a:rPr lang="en-US" altLang="en-US" b="1" dirty="0">
                <a:latin typeface="Arial" panose="020B0604020202020204" pitchFamily="34" charset="0"/>
              </a:rPr>
              <a:t> – </a:t>
            </a:r>
            <a:r>
              <a:rPr lang="en-US" altLang="en-US" b="1" dirty="0" err="1">
                <a:latin typeface="Arial" panose="020B0604020202020204" pitchFamily="34" charset="0"/>
              </a:rPr>
              <a:t>E</a:t>
            </a:r>
            <a:r>
              <a:rPr lang="en-US" altLang="en-US" dirty="0" err="1">
                <a:latin typeface="Arial" panose="020B0604020202020204" pitchFamily="34" charset="0"/>
              </a:rPr>
              <a:t>b</a:t>
            </a:r>
            <a:r>
              <a:rPr lang="en-US" altLang="en-US" b="1" dirty="0">
                <a:latin typeface="Arial" panose="020B0604020202020204" pitchFamily="34" charset="0"/>
              </a:rPr>
              <a:t> – A</a:t>
            </a:r>
            <a:r>
              <a:rPr lang="en-US" altLang="en-US" dirty="0">
                <a:latin typeface="Arial" panose="020B0604020202020204" pitchFamily="34" charset="0"/>
              </a:rPr>
              <a:t>b</a:t>
            </a:r>
            <a:r>
              <a:rPr lang="en-US" altLang="en-US" b="1" dirty="0">
                <a:latin typeface="Arial" panose="020B0604020202020204" pitchFamily="34" charset="0"/>
              </a:rPr>
              <a:t> – D</a:t>
            </a:r>
            <a:r>
              <a:rPr lang="en-US" altLang="en-US" dirty="0">
                <a:latin typeface="Arial" panose="020B0604020202020204" pitchFamily="34" charset="0"/>
              </a:rPr>
              <a:t>b</a:t>
            </a:r>
            <a:r>
              <a:rPr lang="en-US" altLang="en-US" b="1" dirty="0">
                <a:latin typeface="Arial" panose="020B0604020202020204" pitchFamily="34" charset="0"/>
              </a:rPr>
              <a:t> – G</a:t>
            </a:r>
            <a:r>
              <a:rPr lang="en-US" altLang="en-US" dirty="0">
                <a:latin typeface="Arial" panose="020B0604020202020204" pitchFamily="34" charset="0"/>
              </a:rPr>
              <a:t>b</a:t>
            </a:r>
            <a:r>
              <a:rPr lang="en-US" altLang="en-US" b="1" dirty="0">
                <a:latin typeface="Arial" panose="020B0604020202020204" pitchFamily="34" charset="0"/>
              </a:rPr>
              <a:t> – </a:t>
            </a:r>
            <a:r>
              <a:rPr lang="en-US" altLang="en-US" b="1" dirty="0" err="1">
                <a:latin typeface="Arial" panose="020B0604020202020204" pitchFamily="34" charset="0"/>
              </a:rPr>
              <a:t>C</a:t>
            </a:r>
            <a:r>
              <a:rPr lang="en-US" altLang="en-US" dirty="0" err="1">
                <a:latin typeface="Arial" panose="020B0604020202020204" pitchFamily="34" charset="0"/>
              </a:rPr>
              <a:t>b</a:t>
            </a:r>
            <a:r>
              <a:rPr lang="en-US" altLang="en-US" b="1" dirty="0">
                <a:latin typeface="Arial" panose="020B0604020202020204" pitchFamily="34" charset="0"/>
              </a:rPr>
              <a:t> – F</a:t>
            </a:r>
            <a:r>
              <a:rPr lang="en-US" altLang="en-US" dirty="0">
                <a:latin typeface="Arial" panose="020B0604020202020204" pitchFamily="34" charset="0"/>
              </a:rPr>
              <a:t>b</a:t>
            </a:r>
            <a:endParaRPr lang="vi-VN" altLang="en-US" dirty="0">
              <a:latin typeface="Arial" panose="020B0604020202020204" pitchFamily="34" charset="0"/>
            </a:endParaRPr>
          </a:p>
        </p:txBody>
      </p:sp>
      <p:pic>
        <p:nvPicPr>
          <p:cNvPr id="107552" name="Picture 32" descr="kjlkjoh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32631"/>
            <a:ext cx="3117010" cy="139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53" name="Picture 33" descr="km;lm;l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031" y="2232631"/>
            <a:ext cx="3251678" cy="136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54" name="Picture 34" descr="20171208153116_0BADCC75-8AB2-48EF-BCB9-0445C953AC9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814" y="3705438"/>
            <a:ext cx="2971800" cy="26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71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7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7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7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30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47" grpId="0" animBg="1"/>
      <p:bldP spid="1075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ave 1"/>
          <p:cNvSpPr/>
          <p:nvPr/>
        </p:nvSpPr>
        <p:spPr>
          <a:xfrm>
            <a:off x="5410200" y="762000"/>
            <a:ext cx="4794250" cy="1295400"/>
          </a:xfrm>
          <a:prstGeom prst="wave">
            <a:avLst/>
          </a:prstGeom>
          <a:solidFill>
            <a:srgbClr val="FDA1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 err="1">
                <a:solidFill>
                  <a:schemeClr val="tx1"/>
                </a:solidFill>
              </a:rPr>
              <a:t>Dặn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dò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Curved Right Arrow 3"/>
          <p:cNvSpPr/>
          <p:nvPr/>
        </p:nvSpPr>
        <p:spPr>
          <a:xfrm>
            <a:off x="1981200" y="1143000"/>
            <a:ext cx="2743200" cy="4114800"/>
          </a:xfrm>
          <a:prstGeom prst="curvedRight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5181599" y="1933303"/>
            <a:ext cx="5869577" cy="4728754"/>
          </a:xfrm>
          <a:prstGeom prst="horizont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>
              <a:buFontTx/>
              <a:buChar char="-"/>
              <a:defRPr/>
            </a:pPr>
            <a:r>
              <a:rPr lang="en-US" sz="1900" i="1" dirty="0" err="1">
                <a:solidFill>
                  <a:schemeClr val="tx1"/>
                </a:solidFill>
              </a:rPr>
              <a:t>Học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sinh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về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ôn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tập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các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bài</a:t>
            </a:r>
            <a:r>
              <a:rPr lang="en-US" sz="1900" i="1" dirty="0">
                <a:solidFill>
                  <a:schemeClr val="tx1"/>
                </a:solidFill>
              </a:rPr>
              <a:t> TĐN </a:t>
            </a:r>
            <a:r>
              <a:rPr lang="en-US" sz="1900" i="1" dirty="0" err="1">
                <a:solidFill>
                  <a:schemeClr val="tx1"/>
                </a:solidFill>
              </a:rPr>
              <a:t>số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smtClean="0">
                <a:solidFill>
                  <a:schemeClr val="tx1"/>
                </a:solidFill>
              </a:rPr>
              <a:t>1-2-3-4</a:t>
            </a:r>
          </a:p>
          <a:p>
            <a:pPr algn="ctr">
              <a:defRPr/>
            </a:pPr>
            <a:endParaRPr lang="en-US" sz="19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  <a:defRPr/>
            </a:pPr>
            <a:r>
              <a:rPr lang="en-US" sz="1900" i="1" dirty="0" err="1">
                <a:solidFill>
                  <a:schemeClr val="tx1"/>
                </a:solidFill>
              </a:rPr>
              <a:t>Ôn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tập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nhạc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lý</a:t>
            </a:r>
            <a:r>
              <a:rPr lang="en-US" sz="1900" i="1" dirty="0">
                <a:solidFill>
                  <a:schemeClr val="tx1"/>
                </a:solidFill>
              </a:rPr>
              <a:t> ( </a:t>
            </a:r>
            <a:r>
              <a:rPr lang="en-US" sz="1900" i="1" dirty="0" err="1">
                <a:solidFill>
                  <a:schemeClr val="tx1"/>
                </a:solidFill>
              </a:rPr>
              <a:t>SGK</a:t>
            </a:r>
            <a:r>
              <a:rPr lang="en-US" sz="1900" i="1" dirty="0">
                <a:solidFill>
                  <a:schemeClr val="tx1"/>
                </a:solidFill>
              </a:rPr>
              <a:t>/ 29, 30</a:t>
            </a:r>
            <a:r>
              <a:rPr lang="en-US" sz="1900" i="1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defRPr/>
            </a:pPr>
            <a:endParaRPr lang="en-US" sz="19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  <a:defRPr/>
            </a:pPr>
            <a:r>
              <a:rPr lang="en-US" sz="1900" i="1" dirty="0" err="1">
                <a:solidFill>
                  <a:schemeClr val="tx1"/>
                </a:solidFill>
              </a:rPr>
              <a:t>Tìm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hiểu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về</a:t>
            </a:r>
            <a:r>
              <a:rPr lang="en-US" sz="1900" i="1" dirty="0">
                <a:solidFill>
                  <a:schemeClr val="tx1"/>
                </a:solidFill>
              </a:rPr>
              <a:t> 3 </a:t>
            </a:r>
            <a:r>
              <a:rPr lang="en-US" sz="1900" i="1" dirty="0" err="1">
                <a:solidFill>
                  <a:schemeClr val="tx1"/>
                </a:solidFill>
              </a:rPr>
              <a:t>nhạc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sĩ</a:t>
            </a:r>
            <a:r>
              <a:rPr lang="en-US" sz="1900" i="1" dirty="0">
                <a:solidFill>
                  <a:schemeClr val="tx1"/>
                </a:solidFill>
              </a:rPr>
              <a:t> : </a:t>
            </a:r>
            <a:r>
              <a:rPr lang="en-US" sz="1900" i="1" dirty="0" err="1">
                <a:solidFill>
                  <a:schemeClr val="tx1"/>
                </a:solidFill>
              </a:rPr>
              <a:t>Trần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Hoàn</a:t>
            </a:r>
            <a:r>
              <a:rPr lang="en-US" sz="1900" i="1" dirty="0">
                <a:solidFill>
                  <a:schemeClr val="tx1"/>
                </a:solidFill>
              </a:rPr>
              <a:t>  </a:t>
            </a:r>
            <a:r>
              <a:rPr lang="en-US" sz="1900" i="1" dirty="0" err="1">
                <a:solidFill>
                  <a:schemeClr val="tx1"/>
                </a:solidFill>
              </a:rPr>
              <a:t>Hoàng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Vân</a:t>
            </a:r>
            <a:r>
              <a:rPr lang="en-US" sz="1900" i="1" dirty="0">
                <a:solidFill>
                  <a:schemeClr val="tx1"/>
                </a:solidFill>
              </a:rPr>
              <a:t> – </a:t>
            </a:r>
            <a:r>
              <a:rPr lang="en-US" sz="1900" i="1" dirty="0" err="1">
                <a:solidFill>
                  <a:schemeClr val="tx1"/>
                </a:solidFill>
              </a:rPr>
              <a:t>Phan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Huỳnh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Điểu</a:t>
            </a:r>
            <a:endParaRPr lang="en-US" sz="19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  <a:defRPr/>
            </a:pPr>
            <a:endParaRPr lang="en-US" sz="190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  <a:defRPr/>
            </a:pPr>
            <a:r>
              <a:rPr lang="en-US" sz="1900" i="1" dirty="0" err="1">
                <a:solidFill>
                  <a:schemeClr val="tx1"/>
                </a:solidFill>
              </a:rPr>
              <a:t>Học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thuộc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lòng</a:t>
            </a:r>
            <a:r>
              <a:rPr lang="en-US" sz="1900" i="1" dirty="0">
                <a:solidFill>
                  <a:schemeClr val="tx1"/>
                </a:solidFill>
              </a:rPr>
              <a:t> 4 </a:t>
            </a:r>
            <a:r>
              <a:rPr lang="en-US" sz="1900" i="1" dirty="0" err="1">
                <a:solidFill>
                  <a:schemeClr val="tx1"/>
                </a:solidFill>
              </a:rPr>
              <a:t>bài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hát</a:t>
            </a:r>
            <a:r>
              <a:rPr lang="en-US" sz="1900" i="1" dirty="0">
                <a:solidFill>
                  <a:schemeClr val="tx1"/>
                </a:solidFill>
              </a:rPr>
              <a:t> “</a:t>
            </a:r>
            <a:r>
              <a:rPr lang="en-US" sz="1900" i="1" dirty="0" err="1">
                <a:solidFill>
                  <a:schemeClr val="tx1"/>
                </a:solidFill>
              </a:rPr>
              <a:t>Mùa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thu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ngày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khai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trường</a:t>
            </a:r>
            <a:r>
              <a:rPr lang="en-US" sz="1900" i="1" dirty="0">
                <a:solidFill>
                  <a:schemeClr val="tx1"/>
                </a:solidFill>
              </a:rPr>
              <a:t>,”</a:t>
            </a:r>
            <a:r>
              <a:rPr lang="en-US" sz="1900" i="1" dirty="0" err="1">
                <a:solidFill>
                  <a:schemeClr val="tx1"/>
                </a:solidFill>
              </a:rPr>
              <a:t>Lí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dĩa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bánh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bò</a:t>
            </a:r>
            <a:r>
              <a:rPr lang="en-US" sz="1900" i="1" dirty="0">
                <a:solidFill>
                  <a:schemeClr val="tx1"/>
                </a:solidFill>
              </a:rPr>
              <a:t>”, “</a:t>
            </a:r>
            <a:r>
              <a:rPr lang="en-US" sz="1900" i="1" dirty="0" err="1">
                <a:solidFill>
                  <a:schemeClr val="tx1"/>
                </a:solidFill>
              </a:rPr>
              <a:t>Tuôi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hồng</a:t>
            </a:r>
            <a:r>
              <a:rPr lang="en-US" sz="1900" i="1" dirty="0">
                <a:solidFill>
                  <a:schemeClr val="tx1"/>
                </a:solidFill>
              </a:rPr>
              <a:t>”, </a:t>
            </a:r>
            <a:r>
              <a:rPr lang="en-US" sz="1900" i="1" dirty="0">
                <a:solidFill>
                  <a:schemeClr val="tx1"/>
                </a:solidFill>
              </a:rPr>
              <a:t>“</a:t>
            </a:r>
            <a:r>
              <a:rPr lang="en-US" sz="1900" i="1" dirty="0" err="1">
                <a:solidFill>
                  <a:schemeClr val="tx1"/>
                </a:solidFill>
              </a:rPr>
              <a:t>Hò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ba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lí</a:t>
            </a:r>
            <a:r>
              <a:rPr lang="en-US" sz="1900" i="1" dirty="0">
                <a:solidFill>
                  <a:schemeClr val="tx1"/>
                </a:solidFill>
              </a:rPr>
              <a:t>” </a:t>
            </a:r>
          </a:p>
          <a:p>
            <a:pPr marL="285750" indent="-285750" algn="ctr">
              <a:buFontTx/>
              <a:buChar char="-"/>
              <a:defRPr/>
            </a:pPr>
            <a:endParaRPr lang="en-US" sz="1900" i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900" i="1" dirty="0" err="1">
                <a:solidFill>
                  <a:schemeClr val="tx1"/>
                </a:solidFill>
              </a:rPr>
              <a:t>Để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giờ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sau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thi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học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kì</a:t>
            </a:r>
            <a:r>
              <a:rPr lang="en-US" sz="1900" i="1" dirty="0">
                <a:solidFill>
                  <a:schemeClr val="tx1"/>
                </a:solidFill>
              </a:rPr>
              <a:t> I </a:t>
            </a:r>
            <a:r>
              <a:rPr lang="en-US" sz="1900" i="1" dirty="0" err="1">
                <a:solidFill>
                  <a:schemeClr val="tx1"/>
                </a:solidFill>
              </a:rPr>
              <a:t>đạt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kết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quả</a:t>
            </a:r>
            <a:r>
              <a:rPr lang="en-US" sz="1900" i="1" dirty="0">
                <a:solidFill>
                  <a:schemeClr val="tx1"/>
                </a:solidFill>
              </a:rPr>
              <a:t> </a:t>
            </a:r>
            <a:r>
              <a:rPr lang="en-US" sz="1900" i="1" dirty="0" err="1">
                <a:solidFill>
                  <a:schemeClr val="tx1"/>
                </a:solidFill>
              </a:rPr>
              <a:t>cao</a:t>
            </a:r>
            <a:endParaRPr lang="en-US" sz="1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5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407</Words>
  <Application>Microsoft Office PowerPoint</Application>
  <PresentationFormat>Widescreen</PresentationFormat>
  <Paragraphs>48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.VnTeknical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5</cp:revision>
  <dcterms:created xsi:type="dcterms:W3CDTF">2022-08-02T05:52:32Z</dcterms:created>
  <dcterms:modified xsi:type="dcterms:W3CDTF">2022-08-02T06:28:00Z</dcterms:modified>
</cp:coreProperties>
</file>